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336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1" r:id="rId22"/>
    <p:sldId id="442" r:id="rId23"/>
    <p:sldId id="370" r:id="rId24"/>
    <p:sldId id="391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279" r:id="rId33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8" autoAdjust="0"/>
    <p:restoredTop sz="88042" autoAdjust="0"/>
  </p:normalViewPr>
  <p:slideViewPr>
    <p:cSldViewPr snapToGrid="0" showGuides="1">
      <p:cViewPr varScale="1">
        <p:scale>
          <a:sx n="59" d="100"/>
          <a:sy n="59" d="100"/>
        </p:scale>
        <p:origin x="86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15/03/62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</a:t>
            </a:r>
            <a:r>
              <a:rPr lang="th-th" sz="1200" b="1"/>
              <a:t>: </a:t>
            </a:r>
            <a:r>
              <a:rPr lang="th-TH" sz="1200"/>
              <a:t>หาก</a:t>
            </a:r>
            <a:r>
              <a:rPr lang="th-TH" sz="1200" dirty="0"/>
              <a:t>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92833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83785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7852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7124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62726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7224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3219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60786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42052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347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1571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599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70485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6879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35092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55284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00956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84454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91718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8565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01453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05073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0103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264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60936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0269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15/03/62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8324850" cy="1930451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 การออกแบบการควบคุมความสว่างของแสงไฟผ่านแอปพลิเคชัน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7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2" descr="à¸à¸¥à¸à¸²à¸£à¸à¹à¸à¸«à¸²à¸£à¸¹à¸à¸ à¸²à¸à¸ªà¸³à¸«à¸£à¸±à¸ light dimmer gif">
            <a:extLst>
              <a:ext uri="{FF2B5EF4-FFF2-40B4-BE49-F238E27FC236}">
                <a16:creationId xmlns:a16="http://schemas.microsoft.com/office/drawing/2014/main" id="{A6240666-0760-47C5-ACC4-B303CD7635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415" y="1126492"/>
            <a:ext cx="3070010" cy="23025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à¸à¸¥à¸à¸²à¸£à¸à¹à¸à¸«à¸²à¸£à¸¹à¸à¸ à¸²à¸à¸ªà¸³à¸«à¸£à¸±à¸ led dimming gif">
            <a:extLst>
              <a:ext uri="{FF2B5EF4-FFF2-40B4-BE49-F238E27FC236}">
                <a16:creationId xmlns:a16="http://schemas.microsoft.com/office/drawing/2014/main" id="{1BFE9DE3-1305-48BE-945A-4C765FEBE4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433" y="3324626"/>
            <a:ext cx="3074567" cy="23025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EE34E-42CF-4A3E-B196-33B20B8B033E}"/>
              </a:ext>
            </a:extLst>
          </p:cNvPr>
          <p:cNvSpPr/>
          <p:nvPr/>
        </p:nvSpPr>
        <p:spPr>
          <a:xfrm>
            <a:off x="1104900" y="1466689"/>
            <a:ext cx="76989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ตั้งชื่อ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ให้เรียบร้อยและกดปุ่มย้อนกลับ</a:t>
            </a:r>
          </a:p>
        </p:txBody>
      </p:sp>
      <p:pic>
        <p:nvPicPr>
          <p:cNvPr id="6" name="Picture 5" descr="https://scontent.fbkk12-1.fna.fbcdn.net/v/t1.15752-9/44043232_286913505254286_9085331079291731968_n.png?_nc_cat=101&amp;oh=c6eff4c1cc9fd3b297d85db7bab25739&amp;oe=5C459571">
            <a:extLst>
              <a:ext uri="{FF2B5EF4-FFF2-40B4-BE49-F238E27FC236}">
                <a16:creationId xmlns:a16="http://schemas.microsoft.com/office/drawing/2014/main" id="{CB69F188-4F8A-4489-A4ED-56E2A020B5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67" y="2281089"/>
            <a:ext cx="2478544" cy="44082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90C758-ADDB-4568-80E3-74356253C2C6}"/>
              </a:ext>
            </a:extLst>
          </p:cNvPr>
          <p:cNvSpPr/>
          <p:nvPr/>
        </p:nvSpPr>
        <p:spPr>
          <a:xfrm>
            <a:off x="4882270" y="2523733"/>
            <a:ext cx="279715" cy="2496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28FA8C-2406-4448-B98F-2D0D62B6210B}"/>
              </a:ext>
            </a:extLst>
          </p:cNvPr>
          <p:cNvSpPr/>
          <p:nvPr/>
        </p:nvSpPr>
        <p:spPr>
          <a:xfrm>
            <a:off x="4886252" y="3905212"/>
            <a:ext cx="2136847" cy="476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B524C-D5D1-4519-AE7F-39675953D47F}"/>
              </a:ext>
            </a:extLst>
          </p:cNvPr>
          <p:cNvCxnSpPr>
            <a:cxnSpLocks/>
          </p:cNvCxnSpPr>
          <p:nvPr/>
        </p:nvCxnSpPr>
        <p:spPr>
          <a:xfrm>
            <a:off x="4506826" y="4143355"/>
            <a:ext cx="37544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4F8468-0AA6-421F-A3AA-BCD3F31F2382}"/>
              </a:ext>
            </a:extLst>
          </p:cNvPr>
          <p:cNvCxnSpPr>
            <a:cxnSpLocks/>
          </p:cNvCxnSpPr>
          <p:nvPr/>
        </p:nvCxnSpPr>
        <p:spPr>
          <a:xfrm>
            <a:off x="4481284" y="2610544"/>
            <a:ext cx="37544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50">
            <a:extLst>
              <a:ext uri="{FF2B5EF4-FFF2-40B4-BE49-F238E27FC236}">
                <a16:creationId xmlns:a16="http://schemas.microsoft.com/office/drawing/2014/main" id="{42F1A716-4DAA-489E-B18C-89AEB5EF467E}"/>
              </a:ext>
            </a:extLst>
          </p:cNvPr>
          <p:cNvSpPr txBox="1"/>
          <p:nvPr/>
        </p:nvSpPr>
        <p:spPr>
          <a:xfrm>
            <a:off x="3581400" y="2370481"/>
            <a:ext cx="919665" cy="33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ย้อนกลับ</a:t>
            </a:r>
            <a:endParaRPr lang="en-US" sz="1600" dirty="0">
              <a:effectLst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6" name="Text Box 51">
            <a:extLst>
              <a:ext uri="{FF2B5EF4-FFF2-40B4-BE49-F238E27FC236}">
                <a16:creationId xmlns:a16="http://schemas.microsoft.com/office/drawing/2014/main" id="{2047D6BA-251B-4DD9-BFC6-F85188006149}"/>
              </a:ext>
            </a:extLst>
          </p:cNvPr>
          <p:cNvSpPr txBox="1"/>
          <p:nvPr/>
        </p:nvSpPr>
        <p:spPr>
          <a:xfrm>
            <a:off x="3352628" y="3871443"/>
            <a:ext cx="1181303" cy="33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ชื่อ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Slider</a:t>
            </a:r>
            <a:endParaRPr lang="en-US" sz="1600" dirty="0">
              <a:effectLst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59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เขียนโปรแกรมควบคุมความสว่างหลอด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EE34E-42CF-4A3E-B196-33B20B8B033E}"/>
              </a:ext>
            </a:extLst>
          </p:cNvPr>
          <p:cNvSpPr/>
          <p:nvPr/>
        </p:nvSpPr>
        <p:spPr>
          <a:xfrm>
            <a:off x="1104900" y="1466689"/>
            <a:ext cx="1022985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ให้ควบคุมความสว่างของหลอด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ด้วย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Slider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FB656C-6026-4719-9D72-015BCF01A6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441701"/>
            <a:ext cx="6000750" cy="41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507DC22-BF33-4243-ADE0-8127FEDDB7E4}"/>
              </a:ext>
            </a:extLst>
          </p:cNvPr>
          <p:cNvSpPr/>
          <p:nvPr/>
        </p:nvSpPr>
        <p:spPr>
          <a:xfrm>
            <a:off x="1104900" y="1954195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</p:spTree>
    <p:extLst>
      <p:ext uri="{BB962C8B-B14F-4D97-AF65-F5344CB8AC3E}">
        <p14:creationId xmlns:p14="http://schemas.microsoft.com/office/powerpoint/2010/main" val="2944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เขียนโปรแกรมควบคุมความสว่างหลอด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 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EE34E-42CF-4A3E-B196-33B20B8B033E}"/>
              </a:ext>
            </a:extLst>
          </p:cNvPr>
          <p:cNvSpPr/>
          <p:nvPr/>
        </p:nvSpPr>
        <p:spPr>
          <a:xfrm>
            <a:off x="1104900" y="1466689"/>
            <a:ext cx="1022985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ควบคุมความสว่างของหลอด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ด้วยแอปพลิเคชัน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Text Box 553">
            <a:extLst>
              <a:ext uri="{FF2B5EF4-FFF2-40B4-BE49-F238E27FC236}">
                <a16:creationId xmlns:a16="http://schemas.microsoft.com/office/drawing/2014/main" id="{FD599BC8-50AA-4AAD-95AC-7D2F36212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079590"/>
            <a:ext cx="5502910" cy="3286125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&lt;BlynkSimpleEsp8266.h&gt;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= "IoT_Smart01";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	= "12345678";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token	= "2e2d1e5e28794dafad38ec5dcca288d6";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D1 5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(D1,OUTPUT);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Blynk.begin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(token,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password);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Blynk.run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D4AF7-3E3B-4A18-BBA5-6FF8D1692424}"/>
              </a:ext>
            </a:extLst>
          </p:cNvPr>
          <p:cNvSpPr/>
          <p:nvPr/>
        </p:nvSpPr>
        <p:spPr>
          <a:xfrm>
            <a:off x="6809921" y="2079590"/>
            <a:ext cx="4524829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เขียนโปรแกรมคอมไพล์ลงบอร์ดและทดลองโดยการปรับ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Slider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ดูผลลัพธ์ผ่านหลอด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แถว 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(0)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A04F9-1FD9-4282-931D-566E59E659DF}"/>
              </a:ext>
            </a:extLst>
          </p:cNvPr>
          <p:cNvPicPr/>
          <p:nvPr/>
        </p:nvPicPr>
        <p:blipFill rotWithShape="1">
          <a:blip r:embed="rId3"/>
          <a:srcRect l="13152" t="6920" r="5306" b="2660"/>
          <a:stretch/>
        </p:blipFill>
        <p:spPr bwMode="auto">
          <a:xfrm>
            <a:off x="7384092" y="3357440"/>
            <a:ext cx="3950658" cy="3286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04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การควบคุมความสว่างหลอด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zeRGBa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1BE32-D03B-4F42-B666-362132B189E5}"/>
              </a:ext>
            </a:extLst>
          </p:cNvPr>
          <p:cNvSpPr/>
          <p:nvPr/>
        </p:nvSpPr>
        <p:spPr>
          <a:xfrm>
            <a:off x="1104900" y="156793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ที่ออกแบบมาสำหรับใช้งานกับหลอด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RGB 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โดยเฉพาะโดยจะลักษณะเป็นตัวม้าลายและให้ทำการเลื่อนเลือกสีที่ต้องการ ทำให้ง่ายต่อการใช้งานและมีหน้าตาการใช้งานที่น่าสนใจ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3BAAD4-2A6F-4C1B-8054-FAF13E9DF3F6}"/>
              </a:ext>
            </a:extLst>
          </p:cNvPr>
          <p:cNvPicPr/>
          <p:nvPr/>
        </p:nvPicPr>
        <p:blipFill rotWithShape="1">
          <a:blip r:embed="rId3"/>
          <a:srcRect l="13925" t="10319" r="14014" b="52487"/>
          <a:stretch/>
        </p:blipFill>
        <p:spPr bwMode="auto">
          <a:xfrm>
            <a:off x="4324384" y="2553691"/>
            <a:ext cx="3541713" cy="3810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99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zeRGBa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1BE32-D03B-4F42-B666-362132B189E5}"/>
              </a:ext>
            </a:extLst>
          </p:cNvPr>
          <p:cNvSpPr/>
          <p:nvPr/>
        </p:nvSpPr>
        <p:spPr>
          <a:xfrm>
            <a:off x="1104900" y="1567934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เปิดแอปพลิเคชัน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และทำการสร้างโปรเจคเจคให้เรียบร้อย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ให้เข้าไปที่หน้า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Box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zeRGBa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7EB832-8631-46FB-902F-2F82B439D138}"/>
              </a:ext>
            </a:extLst>
          </p:cNvPr>
          <p:cNvGrpSpPr/>
          <p:nvPr/>
        </p:nvGrpSpPr>
        <p:grpSpPr>
          <a:xfrm>
            <a:off x="7908089" y="1430751"/>
            <a:ext cx="2912311" cy="5177442"/>
            <a:chOff x="5164889" y="2029767"/>
            <a:chExt cx="1653161" cy="2938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AA4850-0F18-4E15-97D7-47E56F3F781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164889" y="2029767"/>
              <a:ext cx="1653161" cy="29389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2FBB09-22BA-4646-B7FE-CF2E33913CD1}"/>
                </a:ext>
              </a:extLst>
            </p:cNvPr>
            <p:cNvSpPr/>
            <p:nvPr/>
          </p:nvSpPr>
          <p:spPr>
            <a:xfrm>
              <a:off x="5164889" y="4036064"/>
              <a:ext cx="1653161" cy="331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E6ECA-C0F2-42D0-AFA1-47DAC27B9AA9}"/>
              </a:ext>
            </a:extLst>
          </p:cNvPr>
          <p:cNvPicPr/>
          <p:nvPr/>
        </p:nvPicPr>
        <p:blipFill rotWithShape="1">
          <a:blip r:embed="rId3"/>
          <a:srcRect l="14718" t="67833" b="20931"/>
          <a:stretch/>
        </p:blipFill>
        <p:spPr>
          <a:xfrm>
            <a:off x="2600376" y="2905446"/>
            <a:ext cx="3367072" cy="788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423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zeRGBa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F0B42-FB6E-4F23-BA2A-C99F82863F77}"/>
              </a:ext>
            </a:extLst>
          </p:cNvPr>
          <p:cNvSpPr/>
          <p:nvPr/>
        </p:nvSpPr>
        <p:spPr>
          <a:xfrm>
            <a:off x="1104900" y="1472504"/>
            <a:ext cx="99806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สามารถปรับแต่งโดยขยายหรือลดขนาดของ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zeRGBa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 ด้วยการกดที่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ค้าง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1" name="Picture 10" descr="https://scontent.fbkk12-2.fna.fbcdn.net/v/t1.15752-9/44075862_349690559186264_3998120322099314688_n.png?_nc_cat=104&amp;oh=57f74831e2fe1bb4275304ce8a9f97c6&amp;oe=5C52D390">
            <a:extLst>
              <a:ext uri="{FF2B5EF4-FFF2-40B4-BE49-F238E27FC236}">
                <a16:creationId xmlns:a16="http://schemas.microsoft.com/office/drawing/2014/main" id="{5FCDF1A1-1E30-4187-9E77-EF625466A8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"/>
          <a:stretch/>
        </p:blipFill>
        <p:spPr bwMode="auto">
          <a:xfrm>
            <a:off x="2262963" y="1979060"/>
            <a:ext cx="2677251" cy="45915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https://scontent.fbkk8-3.fna.fbcdn.net/v/t1.15752-9/44041480_475921622894258_1989330681439715328_n.png?_nc_cat=100&amp;oh=8baad08ff94623d10ab3ea722310c3d9&amp;oe=5C5FFC7E">
            <a:extLst>
              <a:ext uri="{FF2B5EF4-FFF2-40B4-BE49-F238E27FC236}">
                <a16:creationId xmlns:a16="http://schemas.microsoft.com/office/drawing/2014/main" id="{30695A55-C27F-4D1D-862D-81748B9CE2B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8"/>
          <a:stretch/>
        </p:blipFill>
        <p:spPr bwMode="auto">
          <a:xfrm>
            <a:off x="7251786" y="1960010"/>
            <a:ext cx="2677251" cy="45915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43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zeRGBa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F0B42-FB6E-4F23-BA2A-C99F82863F77}"/>
              </a:ext>
            </a:extLst>
          </p:cNvPr>
          <p:cNvSpPr/>
          <p:nvPr/>
        </p:nvSpPr>
        <p:spPr>
          <a:xfrm>
            <a:off x="1104900" y="2009592"/>
            <a:ext cx="546735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ตั้งค่า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โดยตั้งชื่อและเลือกขา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OUTPUT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โดยกำหนดให้</a:t>
            </a:r>
          </a:p>
          <a:p>
            <a:pPr marL="342900" indent="-342900" algn="thaiDi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ตั้งไว้ที่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GP5 (D1)</a:t>
            </a:r>
          </a:p>
          <a:p>
            <a:pPr marL="342900" indent="-342900" algn="thaiDi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ตั้งไว้ที่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GP4 (D2)</a:t>
            </a:r>
          </a:p>
          <a:p>
            <a:pPr marL="342900" indent="-342900" algn="thaiDi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ตั้งไว้ที่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GP0 (D3)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530D36-FF9A-4567-9BED-6FE8F29C6204}"/>
              </a:ext>
            </a:extLst>
          </p:cNvPr>
          <p:cNvGrpSpPr/>
          <p:nvPr/>
        </p:nvGrpSpPr>
        <p:grpSpPr>
          <a:xfrm>
            <a:off x="4951791" y="2080972"/>
            <a:ext cx="5293929" cy="4369078"/>
            <a:chOff x="2385955" y="1750811"/>
            <a:chExt cx="4078585" cy="3366055"/>
          </a:xfrm>
        </p:grpSpPr>
        <p:pic>
          <p:nvPicPr>
            <p:cNvPr id="7" name="Picture 6" descr="https://scontent.fbkk9-2.fna.fbcdn.net/v/t1.15752-9/44070847_1832367603528241_6762493155070705664_n.png?_nc_cat=109&amp;oh=b2b0228b9e01825e758f3bc5ee5708b4&amp;oe=5C44058C">
              <a:extLst>
                <a:ext uri="{FF2B5EF4-FFF2-40B4-BE49-F238E27FC236}">
                  <a16:creationId xmlns:a16="http://schemas.microsoft.com/office/drawing/2014/main" id="{6F2AFC12-9BB6-41E4-A888-E8ED55F43B65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750811"/>
              <a:ext cx="1892540" cy="3366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52C8A5-DEC8-4762-A42F-787D28C1AEF9}"/>
                </a:ext>
              </a:extLst>
            </p:cNvPr>
            <p:cNvSpPr/>
            <p:nvPr/>
          </p:nvSpPr>
          <p:spPr>
            <a:xfrm>
              <a:off x="4571999" y="3041365"/>
              <a:ext cx="1788331" cy="2788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383C7C-C733-4B6D-BC0A-0F31F9945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68878" y="3184875"/>
              <a:ext cx="50312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 Box 34">
              <a:extLst>
                <a:ext uri="{FF2B5EF4-FFF2-40B4-BE49-F238E27FC236}">
                  <a16:creationId xmlns:a16="http://schemas.microsoft.com/office/drawing/2014/main" id="{CD682225-E31B-4A99-91FE-2613518E9348}"/>
                </a:ext>
              </a:extLst>
            </p:cNvPr>
            <p:cNvSpPr txBox="1"/>
            <p:nvPr/>
          </p:nvSpPr>
          <p:spPr>
            <a:xfrm>
              <a:off x="2385955" y="3019690"/>
              <a:ext cx="1682921" cy="3276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ชื่อของ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Widget </a:t>
              </a:r>
              <a:r>
                <a:rPr lang="en-US" sz="2400" dirty="0" err="1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zeRGBa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011D93-5528-486D-87DC-6F7EB4B32C44}"/>
                </a:ext>
              </a:extLst>
            </p:cNvPr>
            <p:cNvSpPr/>
            <p:nvPr/>
          </p:nvSpPr>
          <p:spPr>
            <a:xfrm>
              <a:off x="4650751" y="4000149"/>
              <a:ext cx="462787" cy="2788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44E3C3-2593-4598-81B1-910814DEF25C}"/>
                </a:ext>
              </a:extLst>
            </p:cNvPr>
            <p:cNvCxnSpPr/>
            <p:nvPr/>
          </p:nvCxnSpPr>
          <p:spPr>
            <a:xfrm>
              <a:off x="4254348" y="4141874"/>
              <a:ext cx="3905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 Box 32">
              <a:extLst>
                <a:ext uri="{FF2B5EF4-FFF2-40B4-BE49-F238E27FC236}">
                  <a16:creationId xmlns:a16="http://schemas.microsoft.com/office/drawing/2014/main" id="{9D151B9B-CB0E-40C6-A7D9-5E7143A203F1}"/>
                </a:ext>
              </a:extLst>
            </p:cNvPr>
            <p:cNvSpPr txBox="1"/>
            <p:nvPr/>
          </p:nvSpPr>
          <p:spPr>
            <a:xfrm>
              <a:off x="3313957" y="3941719"/>
              <a:ext cx="997080" cy="3276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กำหนดขา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R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649929-9EFB-4F79-BF9A-11D3D0AECC13}"/>
                </a:ext>
              </a:extLst>
            </p:cNvPr>
            <p:cNvSpPr/>
            <p:nvPr/>
          </p:nvSpPr>
          <p:spPr>
            <a:xfrm>
              <a:off x="4644873" y="4356939"/>
              <a:ext cx="462787" cy="2788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49D442-3DB8-466C-81A1-7C591A900290}"/>
                </a:ext>
              </a:extLst>
            </p:cNvPr>
            <p:cNvCxnSpPr/>
            <p:nvPr/>
          </p:nvCxnSpPr>
          <p:spPr>
            <a:xfrm>
              <a:off x="4248470" y="4498664"/>
              <a:ext cx="3905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2D113D-6984-4237-A907-B806933FCEE4}"/>
                </a:ext>
              </a:extLst>
            </p:cNvPr>
            <p:cNvSpPr/>
            <p:nvPr/>
          </p:nvSpPr>
          <p:spPr>
            <a:xfrm>
              <a:off x="4638995" y="4701619"/>
              <a:ext cx="462787" cy="2788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BA9076-93B4-48F3-A258-F3267AA368EE}"/>
                </a:ext>
              </a:extLst>
            </p:cNvPr>
            <p:cNvCxnSpPr/>
            <p:nvPr/>
          </p:nvCxnSpPr>
          <p:spPr>
            <a:xfrm>
              <a:off x="4242592" y="4843344"/>
              <a:ext cx="3905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 Box 55">
              <a:extLst>
                <a:ext uri="{FF2B5EF4-FFF2-40B4-BE49-F238E27FC236}">
                  <a16:creationId xmlns:a16="http://schemas.microsoft.com/office/drawing/2014/main" id="{684BD2DD-DDA1-4114-ADFD-C75F3163556C}"/>
                </a:ext>
              </a:extLst>
            </p:cNvPr>
            <p:cNvSpPr txBox="1"/>
            <p:nvPr/>
          </p:nvSpPr>
          <p:spPr>
            <a:xfrm>
              <a:off x="3309824" y="4317369"/>
              <a:ext cx="997080" cy="3276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กำหนดขา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G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6F79EB52-4217-49F3-AB10-F41ED6468533}"/>
                </a:ext>
              </a:extLst>
            </p:cNvPr>
            <p:cNvSpPr txBox="1"/>
            <p:nvPr/>
          </p:nvSpPr>
          <p:spPr>
            <a:xfrm>
              <a:off x="3316393" y="4679960"/>
              <a:ext cx="997080" cy="3276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กำหนดขา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B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6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zeRGBa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2A1B98-FD35-4A5B-8F5A-DC097265CDF4}"/>
              </a:ext>
            </a:extLst>
          </p:cNvPr>
          <p:cNvSpPr/>
          <p:nvPr/>
        </p:nvSpPr>
        <p:spPr>
          <a:xfrm>
            <a:off x="1104900" y="1526932"/>
            <a:ext cx="76989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ตั้งค่าเสร็จแล้วกดย้อนกลับ         แอปพลิเคชันจะพร้อมใช้งาน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CF4CB-6E34-4727-8B89-DBE45802937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0" b="26033"/>
          <a:stretch/>
        </p:blipFill>
        <p:spPr bwMode="auto">
          <a:xfrm>
            <a:off x="3354059" y="1555960"/>
            <a:ext cx="477712" cy="364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 descr="https://scontent.fbkk12-1.fna.fbcdn.net/v/t1.15752-9/44067560_363010804239668_6199875662182875136_n.png?_nc_cat=106&amp;oh=727a37f3a02d6f7d288626606afd931d&amp;oe=5C5E05FD">
            <a:extLst>
              <a:ext uri="{FF2B5EF4-FFF2-40B4-BE49-F238E27FC236}">
                <a16:creationId xmlns:a16="http://schemas.microsoft.com/office/drawing/2014/main" id="{840C4A66-AFA8-4265-BDBE-3AD58B904E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97" y="2368208"/>
            <a:ext cx="2238769" cy="3981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75E052-4442-4F71-B26B-38AABB60DDC6}"/>
              </a:ext>
            </a:extLst>
          </p:cNvPr>
          <p:cNvGrpSpPr/>
          <p:nvPr/>
        </p:nvGrpSpPr>
        <p:grpSpPr>
          <a:xfrm>
            <a:off x="2473530" y="2368206"/>
            <a:ext cx="2238770" cy="3981856"/>
            <a:chOff x="3292231" y="2377638"/>
            <a:chExt cx="1675225" cy="2979540"/>
          </a:xfrm>
        </p:grpSpPr>
        <p:pic>
          <p:nvPicPr>
            <p:cNvPr id="26" name="Picture 25" descr="https://scontent.fbkk12-1.fna.fbcdn.net/v/t1.15752-9/44062451_2248299758735926_5691409348891246592_n.png?_nc_cat=106&amp;oh=813fe2052137ec9cf3a4a5490c68b539&amp;oe=5C538A0A">
              <a:extLst>
                <a:ext uri="{FF2B5EF4-FFF2-40B4-BE49-F238E27FC236}">
                  <a16:creationId xmlns:a16="http://schemas.microsoft.com/office/drawing/2014/main" id="{3D1B15C5-2C65-4735-8B99-5EEE2FAE6C05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231" y="2377638"/>
              <a:ext cx="1675225" cy="2979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8849286-02A5-4A5F-9CA9-6F64E33F7BC4}"/>
                </a:ext>
              </a:extLst>
            </p:cNvPr>
            <p:cNvSpPr/>
            <p:nvPr/>
          </p:nvSpPr>
          <p:spPr>
            <a:xfrm>
              <a:off x="3301109" y="2470548"/>
              <a:ext cx="253200" cy="2725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48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เขียนโปรแกรมควบคุมความสว่างหลอด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zeRGBa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244FFE-3C44-4CFB-B892-23D1E25FC311}"/>
              </a:ext>
            </a:extLst>
          </p:cNvPr>
          <p:cNvSpPr/>
          <p:nvPr/>
        </p:nvSpPr>
        <p:spPr>
          <a:xfrm>
            <a:off x="1104900" y="1466689"/>
            <a:ext cx="1022985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3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ให้ควบคุมความสว่างหลอด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 LED (RGB1)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ด้วย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zeRGBa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E51A9B-9149-49C9-AA8D-91F7626CA347}"/>
              </a:ext>
            </a:extLst>
          </p:cNvPr>
          <p:cNvSpPr/>
          <p:nvPr/>
        </p:nvSpPr>
        <p:spPr>
          <a:xfrm>
            <a:off x="1104900" y="1954195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87C93-D007-4A37-9AA3-54CCC7F3F5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96" y="2474852"/>
            <a:ext cx="5714807" cy="3934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51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เขียนโปรแกรมควบคุมความสว่างหลอด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RGB LED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zeRGBa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244FFE-3C44-4CFB-B892-23D1E25FC311}"/>
              </a:ext>
            </a:extLst>
          </p:cNvPr>
          <p:cNvSpPr/>
          <p:nvPr/>
        </p:nvSpPr>
        <p:spPr>
          <a:xfrm>
            <a:off x="1104900" y="1466689"/>
            <a:ext cx="1022985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 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ด้วยแอปพลิเคชัน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Text Box 582">
            <a:extLst>
              <a:ext uri="{FF2B5EF4-FFF2-40B4-BE49-F238E27FC236}">
                <a16:creationId xmlns:a16="http://schemas.microsoft.com/office/drawing/2014/main" id="{CE771675-0C53-462F-A9ED-E029E667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015650"/>
            <a:ext cx="6083300" cy="4312579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&lt;BlynkSimpleEsp8266.h&gt;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= "IoT_Smart01";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	= "12345678";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token	= "2e2d1e5e28794dafad38e";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(5,OUTPUT);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(4,OUTPUT);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(0,OUTPUT);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(token,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password);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Blynk.run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96CCD-6715-4FDA-8D25-5EA16AF47682}"/>
              </a:ext>
            </a:extLst>
          </p:cNvPr>
          <p:cNvSpPr/>
          <p:nvPr/>
        </p:nvSpPr>
        <p:spPr>
          <a:xfrm>
            <a:off x="7349423" y="2015650"/>
            <a:ext cx="4842577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เขียนโปรแกรมคอมไพล์ลงบอร์ดและทดลองด้วยการเลื่อน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zeRGBa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ดูผลลัพธ์ผ่าน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 LED (RGB1)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91BC6-91B7-4F8C-9950-A67467E00DAB}"/>
              </a:ext>
            </a:extLst>
          </p:cNvPr>
          <p:cNvPicPr/>
          <p:nvPr/>
        </p:nvPicPr>
        <p:blipFill rotWithShape="1">
          <a:blip r:embed="rId3"/>
          <a:srcRect l="13998" t="5128" r="3552" b="2609"/>
          <a:stretch/>
        </p:blipFill>
        <p:spPr bwMode="auto">
          <a:xfrm>
            <a:off x="7745378" y="2959783"/>
            <a:ext cx="4050665" cy="3399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120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การต่อใช้งานตัวต้านทานปรับค่าได้ (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Vr0)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กับหลอด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การปรับค่าความสว่างของหลอดไฟ เพื่อให้ได้ความสว่างที่ต้องการ ดังนั้นในหัวข้อนี้จะยกตัวอย่างการใช้งานการใช้ตัวต้านทานปรับค่าได้มาควบคุมความสว่างของหลอด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โดยงานแรกจะเป็นการควบคุมแบบ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Manual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ไม่ได้ผ่านโปรแกรมใดๆ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1DDFF-EEF5-4D4D-931A-607E89E544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229928"/>
            <a:ext cx="4851499" cy="33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E39C0-F627-4F6F-ADDA-C38286658218}"/>
              </a:ext>
            </a:extLst>
          </p:cNvPr>
          <p:cNvSpPr/>
          <p:nvPr/>
        </p:nvSpPr>
        <p:spPr>
          <a:xfrm>
            <a:off x="1104900" y="2768263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41ACE-4293-488D-AAE1-F701AF6A434E}"/>
              </a:ext>
            </a:extLst>
          </p:cNvPr>
          <p:cNvSpPr/>
          <p:nvPr/>
        </p:nvSpPr>
        <p:spPr>
          <a:xfrm>
            <a:off x="6235602" y="3429000"/>
            <a:ext cx="54229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เมื่อต่อวงจรตามภาพแล้วทดลองโดยการปรับ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(Vr0)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และสังเกตหลอด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 จะพบว่าหลอด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มีแสงสว่างมากน้อยขึ้นอยู่กับการหมุนแกนหมุนของตัวต้านทานปรับค่าได้ </a:t>
            </a:r>
          </a:p>
        </p:txBody>
      </p:sp>
    </p:spTree>
    <p:extLst>
      <p:ext uri="{BB962C8B-B14F-4D97-AF65-F5344CB8AC3E}">
        <p14:creationId xmlns:p14="http://schemas.microsoft.com/office/powerpoint/2010/main" val="158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ในหัวข้อนี้เป็นการยกตัวอย่างที่เปรียบเทียบกับของใกล้ตัวนั่นคือ การควบคุมแสดงสว่างของหลอดไฟ และการเปลี่ยนสีของหลอด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ซึ่งใช้แอปพลิเคชัน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ที่ใช้ในการควบคุมการส่งสัญญาณ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ของขาไมโครคอนโทรลเลอร์ทีละ 1 ขา 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zeRGBa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ที่ออกแบบมาเพื่อใช้งานกับหลอด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RGB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โดยเฉพาะ เนื่องสามารถสามารถควบคุมการจ่าย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ของขาไมโครคอนโทรลเลอร์ได้ทีละ 3 ขา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ให้ควบคุมความสว่างของหลอด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 3 หลอด โดยมี่เงื่อนไขดังนี้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หลอดที่ 1 ให้ตั้งชื่อว่า “ห้องนั่งเล่น” ช่วงกว้างของความสว่าง 0-1023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หลอดที่ 2 ให้ตั้งชื่อว่า “ห้องนอน” ช่วงกว้างของความสว่าง 0-255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หลอดที่ 3 ให้ตั้งชื่อว่า “หลอดไฟหน้าบ้าน” ช่วงกว้างของความสว่าง 0-1023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ให้วาดรูป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ที่ทำการออกแบบลงในภาพด้านล่าง และเติมโปรแกรมให้สมบูรณ์</a:t>
            </a:r>
          </a:p>
          <a:p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FC864B-1583-469E-8740-57E3AA1E6C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52370" y="1885898"/>
            <a:ext cx="2517116" cy="478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746297-C390-4EB0-9811-B2F5D3D32A6D}"/>
              </a:ext>
            </a:extLst>
          </p:cNvPr>
          <p:cNvSpPr/>
          <p:nvPr/>
        </p:nvSpPr>
        <p:spPr>
          <a:xfrm>
            <a:off x="9227424" y="2407967"/>
            <a:ext cx="2340462" cy="39492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5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0E1E4-F39D-4AC2-B2F6-2D34BD995B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06450" y="1690939"/>
            <a:ext cx="5504815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1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ให้ควบคุมหลอด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 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ด้วย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zeRGBa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โดยควบคุม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RGB0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ให้วาด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ที่ทำการออกแบบลงในภาพด้านล่าง และเติมโปรแกรมให้สมบูรณ์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02596-7CAE-42FC-878F-4F89A50177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54463" y="2291104"/>
            <a:ext cx="2281555" cy="4338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90C639-B825-4B15-8B2A-3278D7A071B4}"/>
              </a:ext>
            </a:extLst>
          </p:cNvPr>
          <p:cNvSpPr/>
          <p:nvPr/>
        </p:nvSpPr>
        <p:spPr>
          <a:xfrm>
            <a:off x="5020185" y="2712375"/>
            <a:ext cx="2150110" cy="35725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7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7675D-9DDB-4F2B-9E50-1E8CC965BF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42833" y="1690939"/>
            <a:ext cx="5504815" cy="49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3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ให้ควบคุมความสว่างของหลอด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 3 หลอด โดยมี่เงื่อนไขดังนี้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หลอดที่ 1 ให้ตั้งชื่อว่า “ห้องนั่งเล่น” ช่วงกว้างของความสว่าง 0-1023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หลอดที่ 2 ให้ตั้งชื่อว่า “ห้องนอน” ช่วงกว้างของความสว่าง 0-255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	หลอดที่ 3 ให้ตั้งชื่อว่า “หลอดไฟหน้าบ้าน” ช่วงกว้างของความสว่าง 0-1023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ให้วาดรูป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ที่ทำการออกแบบลงในภาพด้านล่าง และเติมโปรแกรมให้สมบูรณ์</a:t>
            </a:r>
          </a:p>
          <a:p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9C3C2-1DA6-40D6-9786-91F58E9003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42231" y="1704104"/>
            <a:ext cx="2469198" cy="5077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64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A7031-F6A5-4051-83C2-7EA2C25397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32278" y="1460107"/>
            <a:ext cx="5800408" cy="52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ให้ควบคุมหลอด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 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ด้วย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zeRGBa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โดยควบคุม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RGB0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RGB1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ให้วาด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ที่ทำการออกแบบลงในภาพด้านล่าง และเติมโปรแกรมให้สมบูรณ์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3FC2B-31BB-4672-8571-855F6E126F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2010" y="2291104"/>
            <a:ext cx="2147979" cy="4417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1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1DA703-D1B2-4C34-BCCB-5F9145860441}"/>
              </a:ext>
            </a:extLst>
          </p:cNvPr>
          <p:cNvSpPr/>
          <p:nvPr/>
        </p:nvSpPr>
        <p:spPr>
          <a:xfrm>
            <a:off x="1104900" y="146010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09845-7F41-47FD-82CB-3E4B4B0889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42833" y="1690939"/>
            <a:ext cx="5504815" cy="495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3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</a:t>
            </a:r>
            <a:r>
              <a:rPr lang="en-US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Potentiometer (Vr0)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ปรับความสว่างหลอด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ให้ทำการเขียนโปรแกรมรับค่า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Potentiometer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 โดยให้รับค่า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Potentiometer (Vr0)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และนำค่าที่ได้จาก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Potentiometer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ไปควบคุมความสว่างของหลอด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(0)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D5490-D163-4CE5-B0A7-63790DC7387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6" y="3024535"/>
            <a:ext cx="5483667" cy="37791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26611-9E0C-469D-9720-AB6A85139189}"/>
              </a:ext>
            </a:extLst>
          </p:cNvPr>
          <p:cNvSpPr/>
          <p:nvPr/>
        </p:nvSpPr>
        <p:spPr>
          <a:xfrm>
            <a:off x="1104900" y="2562870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</p:spTree>
    <p:extLst>
      <p:ext uri="{BB962C8B-B14F-4D97-AF65-F5344CB8AC3E}">
        <p14:creationId xmlns:p14="http://schemas.microsoft.com/office/powerpoint/2010/main" val="27964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Potentiometer (Vr0) 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ปรับความสว่างหลอด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ควบคุมความสว่างของหลอด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Text Box 530">
            <a:extLst>
              <a:ext uri="{FF2B5EF4-FFF2-40B4-BE49-F238E27FC236}">
                <a16:creationId xmlns:a16="http://schemas.microsoft.com/office/drawing/2014/main" id="{69C09DF3-11A6-4778-B2A9-F6AD0EF62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029599"/>
            <a:ext cx="3524250" cy="3037701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(A0,INPUT);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(5,OUTPUT);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 {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(A0);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(5,i);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0D803-6A5A-4EFE-8201-9B499182B233}"/>
              </a:ext>
            </a:extLst>
          </p:cNvPr>
          <p:cNvSpPr/>
          <p:nvPr/>
        </p:nvSpPr>
        <p:spPr>
          <a:xfrm>
            <a:off x="5062312" y="1983032"/>
            <a:ext cx="6023270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เขียนโปรแกรมคอมไพล์ลงบอร์ดและทดลองปรับ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Potentiometer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(Vr0)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และดูผลลัพธ์จากหลอด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แถว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Lower Monitor (0)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13766-6865-44EE-A880-593400BADE79}"/>
              </a:ext>
            </a:extLst>
          </p:cNvPr>
          <p:cNvPicPr/>
          <p:nvPr/>
        </p:nvPicPr>
        <p:blipFill rotWithShape="1">
          <a:blip r:embed="rId3"/>
          <a:srcRect l="13075" t="6562" r="16484" b="5973"/>
          <a:stretch/>
        </p:blipFill>
        <p:spPr bwMode="auto">
          <a:xfrm>
            <a:off x="5550472" y="2980010"/>
            <a:ext cx="5046950" cy="3525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244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การควบคุมความสว่างหลอด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ด้วย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ที่ทำหน้าที่คล้ายกับตัวต้านทานปรับค่าได้ ซึ่งสามารถนำมาประยุกต์ใช้ในการควบคุมความสว่างของหลอด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ผ่านอินเทอร์เน็ต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นั้นคือ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Slider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07F5E-EBB8-4FFE-89BD-0FF9732E131A}"/>
              </a:ext>
            </a:extLst>
          </p:cNvPr>
          <p:cNvPicPr/>
          <p:nvPr/>
        </p:nvPicPr>
        <p:blipFill rotWithShape="1">
          <a:blip r:embed="rId3"/>
          <a:srcRect l="1965" t="10324" r="49099" b="79839"/>
          <a:stretch/>
        </p:blipFill>
        <p:spPr bwMode="auto">
          <a:xfrm>
            <a:off x="4352458" y="3127742"/>
            <a:ext cx="3487083" cy="1441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448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เปิดแอปพลิเคชัน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และทำการสร้างโปรเจคให้เรียบร้อย (ใช้โปรเจคที่สร้างไว้ในกิจกรรมก่อนหน้านี้ก็ได้)</a:t>
            </a:r>
          </a:p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ให้เข้าไปที่หน้า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Box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Slider</a:t>
            </a:r>
          </a:p>
          <a:p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2A6B53-3D7D-4B64-8CFA-874AF9E41AEF}"/>
              </a:ext>
            </a:extLst>
          </p:cNvPr>
          <p:cNvGrpSpPr/>
          <p:nvPr/>
        </p:nvGrpSpPr>
        <p:grpSpPr>
          <a:xfrm>
            <a:off x="7782877" y="2089426"/>
            <a:ext cx="2618029" cy="4654274"/>
            <a:chOff x="7230427" y="2768263"/>
            <a:chExt cx="2161223" cy="38421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9038B6-F545-4BBC-8833-4FEAAE1551D9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0427" y="2768263"/>
              <a:ext cx="2161223" cy="3842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65FC9C-20CC-4F87-83AA-CD61CF83ED64}"/>
                </a:ext>
              </a:extLst>
            </p:cNvPr>
            <p:cNvSpPr/>
            <p:nvPr/>
          </p:nvSpPr>
          <p:spPr>
            <a:xfrm>
              <a:off x="7562850" y="4629150"/>
              <a:ext cx="1828800" cy="371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10" name="Picture 2" descr="https://scontent.fbkk10-1.fna.fbcdn.net/v/t1.15752-9/51364626_361429024676914_296063546096091136_n.jpg?_nc_cat=102&amp;_nc_ht=scontent.fbkk10-1.fna&amp;oh=6cda7b96851a054f64372d436c0b0f7d&amp;oe=5CFFDA9E">
            <a:extLst>
              <a:ext uri="{FF2B5EF4-FFF2-40B4-BE49-F238E27FC236}">
                <a16:creationId xmlns:a16="http://schemas.microsoft.com/office/drawing/2014/main" id="{B78C88A0-E17B-438B-AA7B-047C42093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42632" b="48381"/>
          <a:stretch/>
        </p:blipFill>
        <p:spPr bwMode="auto">
          <a:xfrm>
            <a:off x="2343544" y="3024158"/>
            <a:ext cx="3648239" cy="809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604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 สามารถปรับแต่งโดยขยายหรือลดขนาดของ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เพื่อความเหมาะสมในการใช้งานได้ดังภาพ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A9153-72F4-48A0-A66A-F75A16B40C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98" y="2424368"/>
            <a:ext cx="2389823" cy="42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C2B21D-11B4-437F-871C-2A8104B1368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91" y="2424369"/>
            <a:ext cx="2389822" cy="4248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98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4D9BF-2977-472F-9C9D-A80111ADB49B}"/>
              </a:ext>
            </a:extLst>
          </p:cNvPr>
          <p:cNvSpPr/>
          <p:nvPr/>
        </p:nvSpPr>
        <p:spPr>
          <a:xfrm>
            <a:off x="1104900" y="1396304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ต่อไปจะเป็นขั้นตอนการตั้งค่า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Slider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ให้กดที่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แอปพลิเคชันจะปรากฏหน้า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Slider Setting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ให้ทำการเลือกขาใช้งาน (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PIN)</a:t>
            </a:r>
            <a:endParaRPr lang="th-TH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44ECF8-C1AD-4EAC-8E31-CC31613ED026}"/>
              </a:ext>
            </a:extLst>
          </p:cNvPr>
          <p:cNvGrpSpPr/>
          <p:nvPr/>
        </p:nvGrpSpPr>
        <p:grpSpPr>
          <a:xfrm>
            <a:off x="4956406" y="2247722"/>
            <a:ext cx="2549294" cy="4534078"/>
            <a:chOff x="4956406" y="2247722"/>
            <a:chExt cx="2549294" cy="4534078"/>
          </a:xfrm>
        </p:grpSpPr>
        <p:pic>
          <p:nvPicPr>
            <p:cNvPr id="7" name="Picture 6" descr="https://scontent.fbkk12-2.fna.fbcdn.net/v/t1.15752-9/44052100_2176553122419415_607468221452255232_n.png?_nc_cat=104&amp;oh=81202e38ad472bfab52fe93d9d85eecf&amp;oe=5C612C3A">
              <a:extLst>
                <a:ext uri="{FF2B5EF4-FFF2-40B4-BE49-F238E27FC236}">
                  <a16:creationId xmlns:a16="http://schemas.microsoft.com/office/drawing/2014/main" id="{88640B38-96D0-4A44-85C1-C95767B4E05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406" y="2247722"/>
              <a:ext cx="2549294" cy="4534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D8D55F-E676-4C39-BED0-B1F8818E3E0F}"/>
                </a:ext>
              </a:extLst>
            </p:cNvPr>
            <p:cNvSpPr/>
            <p:nvPr/>
          </p:nvSpPr>
          <p:spPr>
            <a:xfrm>
              <a:off x="5075453" y="4663389"/>
              <a:ext cx="605605" cy="3810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7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Widget Slider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EE34E-42CF-4A3E-B196-33B20B8B033E}"/>
              </a:ext>
            </a:extLst>
          </p:cNvPr>
          <p:cNvSpPr/>
          <p:nvPr/>
        </p:nvSpPr>
        <p:spPr>
          <a:xfrm>
            <a:off x="1104900" y="1466689"/>
            <a:ext cx="76989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เลือกไปที่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Digital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และกำหนดขาที่ต่อใช้งานอยู่กับหลอด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LED (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ต้องเป็นขาที่ใช้งาน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PWM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ได้)</a:t>
            </a:r>
          </a:p>
        </p:txBody>
      </p:sp>
      <p:pic>
        <p:nvPicPr>
          <p:cNvPr id="10" name="Picture 9" descr="https://scontent.fbkk12-2.fna.fbcdn.net/v/t1.15752-9/44074958_1985125694879788_7442890303461130240_n.png?_nc_cat=104&amp;oh=08147a4eec2949c5f333e47d7b92b533&amp;oe=5C48F482">
            <a:extLst>
              <a:ext uri="{FF2B5EF4-FFF2-40B4-BE49-F238E27FC236}">
                <a16:creationId xmlns:a16="http://schemas.microsoft.com/office/drawing/2014/main" id="{E2D2BC61-8890-4DD9-860D-A2F7A2EB32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91" y="2035510"/>
            <a:ext cx="2684659" cy="477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FB64BB-03C3-40A3-BDB2-A6822B872475}"/>
              </a:ext>
            </a:extLst>
          </p:cNvPr>
          <p:cNvSpPr/>
          <p:nvPr/>
        </p:nvSpPr>
        <p:spPr>
          <a:xfrm>
            <a:off x="4954391" y="5561600"/>
            <a:ext cx="2684658" cy="3248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AFF00-647E-4627-9B6C-A5CDC1F32200}">
  <ds:schemaRefs>
    <ds:schemaRef ds:uri="http://purl.org/dc/elements/1.1/"/>
    <ds:schemaRef ds:uri="a4f35948-e619-41b3-aa29-22878b09cf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40262f94-9f35-4ac3-9a90-690165a166b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813</Words>
  <Application>Microsoft Office PowerPoint</Application>
  <PresentationFormat>Widescreen</PresentationFormat>
  <Paragraphs>158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Courier New</vt:lpstr>
      <vt:lpstr>Euphemia</vt:lpstr>
      <vt:lpstr>Leelawadee</vt:lpstr>
      <vt:lpstr>TH Sarabun New</vt:lpstr>
      <vt:lpstr>TH SarabunPSK</vt:lpstr>
      <vt:lpstr>Wingdings</vt:lpstr>
      <vt:lpstr>บทความเชิงวิชาการ 16x9</vt:lpstr>
      <vt:lpstr>หัวข้อที่ 7</vt:lpstr>
      <vt:lpstr>การต่อใช้งานตัวต้านทานปรับค่าได้ (Vr0) กับหลอด LED</vt:lpstr>
      <vt:lpstr>เขียนโปรแกรมรับค่า Potentiometer (Vr0) ปรับความสว่างหลอด LED</vt:lpstr>
      <vt:lpstr>เขียนโปรแกรมรับค่า Potentiometer (Vr0) ปรับความสว่างหลอด LED</vt:lpstr>
      <vt:lpstr>การควบคุมความสว่างหลอด LED ด้วย Widget Slider</vt:lpstr>
      <vt:lpstr>การตั้งค่า Widget Slider</vt:lpstr>
      <vt:lpstr>การตั้งค่า Widget Slider (ต่อ)</vt:lpstr>
      <vt:lpstr>การตั้งค่า Widget Slider (ต่อ)</vt:lpstr>
      <vt:lpstr>การตั้งค่า Widget Slider (ต่อ)</vt:lpstr>
      <vt:lpstr>การตั้งค่า Widget Slider (ต่อ)</vt:lpstr>
      <vt:lpstr>เขียนโปรแกรมควบคุมความสว่างหลอด LED โดยใช้ Widget Slider</vt:lpstr>
      <vt:lpstr>เขียนโปรแกรมควบคุมความสว่างหลอด LED โดยใช้ Widget Slider (ต่อ)</vt:lpstr>
      <vt:lpstr>การควบคุมความสว่างหลอด RGB LED ด้วย Widget zeRGBa</vt:lpstr>
      <vt:lpstr>การตั้งค่า Widget zeRGBa </vt:lpstr>
      <vt:lpstr>การตั้งค่า Widget zeRGBa (ต่อ)</vt:lpstr>
      <vt:lpstr>การตั้งค่า Widget zeRGBa (ต่อ)</vt:lpstr>
      <vt:lpstr>การตั้งค่า Widget zeRGBa (ต่อ)</vt:lpstr>
      <vt:lpstr>เขียนโปรแกรมควบคุมความสว่างหลอด RGB LED ด้วย Widget zeRGBa </vt:lpstr>
      <vt:lpstr>เขียนโปรแกรมควบคุมความสว่างหลอด RGB LED ด้วย Widget zeRGBa </vt:lpstr>
      <vt:lpstr>สรุป</vt:lpstr>
      <vt:lpstr>กิจกรรม</vt:lpstr>
      <vt:lpstr>กิจกรรม</vt:lpstr>
      <vt:lpstr>กิจกรรม</vt:lpstr>
      <vt:lpstr>กิจกรรม</vt:lpstr>
      <vt:lpstr>เฉลยกิจกรรม</vt:lpstr>
      <vt:lpstr>เฉลยกิจกรรม</vt:lpstr>
      <vt:lpstr>เฉลยกิจกรรม</vt:lpstr>
      <vt:lpstr>เฉลยกิจกรรม</vt:lpstr>
      <vt:lpstr>จบหัวเรื่องที่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150</cp:revision>
  <dcterms:created xsi:type="dcterms:W3CDTF">2019-03-10T04:23:21Z</dcterms:created>
  <dcterms:modified xsi:type="dcterms:W3CDTF">2019-03-15T05:30:41Z</dcterms:modified>
</cp:coreProperties>
</file>